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C9D31-E768-4BB4-B571-7E91C5CC904E}" type="datetimeFigureOut">
              <a:rPr lang="en-IN" smtClean="0"/>
              <a:t>19-02-2025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3E884-B4AB-4596-8683-44640DEB4914}" type="slidenum">
              <a:rPr lang="en-IN" smtClean="0"/>
              <a:t>‹#›</a:t>
            </a:fld>
            <a:endParaRPr lang="en-IN"/>
          </a:p>
        </p:txBody>
      </p:sp>
    </p:spTree>
    <p:extLst>
      <p:ext uri="{BB962C8B-B14F-4D97-AF65-F5344CB8AC3E}">
        <p14:creationId xmlns:p14="http://schemas.microsoft.com/office/powerpoint/2010/main" val="1501279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65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8BCF92D-E869-4D9D-BA35-5D8273CB4B93}"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39353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BCF92D-E869-4D9D-BA35-5D8273CB4B93}"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213801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BCF92D-E869-4D9D-BA35-5D8273CB4B93}"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4106630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11891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BCF92D-E869-4D9D-BA35-5D8273CB4B93}"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257904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BCF92D-E869-4D9D-BA35-5D8273CB4B93}"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202666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8BCF92D-E869-4D9D-BA35-5D8273CB4B93}" type="datetimeFigureOut">
              <a:rPr lang="en-IN" smtClean="0"/>
              <a:t>19-02-2025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42490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8BCF92D-E869-4D9D-BA35-5D8273CB4B93}" type="datetimeFigureOut">
              <a:rPr lang="en-IN" smtClean="0"/>
              <a:t>19-02-2025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54844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8BCF92D-E869-4D9D-BA35-5D8273CB4B93}" type="datetimeFigureOut">
              <a:rPr lang="en-IN" smtClean="0"/>
              <a:t>19-02-2025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376971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CF92D-E869-4D9D-BA35-5D8273CB4B93}" type="datetimeFigureOut">
              <a:rPr lang="en-IN" smtClean="0"/>
              <a:t>19-02-2025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2191895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BCF92D-E869-4D9D-BA35-5D8273CB4B93}" type="datetimeFigureOut">
              <a:rPr lang="en-IN" smtClean="0"/>
              <a:t>19-02-2025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2707154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BCF92D-E869-4D9D-BA35-5D8273CB4B93}" type="datetimeFigureOut">
              <a:rPr lang="en-IN" smtClean="0"/>
              <a:t>19-02-2025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3326C4-C090-4220-9AB8-9D22169CC76C}" type="slidenum">
              <a:rPr lang="en-IN" smtClean="0"/>
              <a:t>‹#›</a:t>
            </a:fld>
            <a:endParaRPr lang="en-IN"/>
          </a:p>
        </p:txBody>
      </p:sp>
    </p:spTree>
    <p:extLst>
      <p:ext uri="{BB962C8B-B14F-4D97-AF65-F5344CB8AC3E}">
        <p14:creationId xmlns:p14="http://schemas.microsoft.com/office/powerpoint/2010/main" val="297765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CF92D-E869-4D9D-BA35-5D8273CB4B93}" type="datetimeFigureOut">
              <a:rPr lang="en-IN" smtClean="0"/>
              <a:t>19-02-2025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326C4-C090-4220-9AB8-9D22169CC76C}" type="slidenum">
              <a:rPr lang="en-IN" smtClean="0"/>
              <a:t>‹#›</a:t>
            </a:fld>
            <a:endParaRPr lang="en-IN"/>
          </a:p>
        </p:txBody>
      </p:sp>
    </p:spTree>
    <p:extLst>
      <p:ext uri="{BB962C8B-B14F-4D97-AF65-F5344CB8AC3E}">
        <p14:creationId xmlns:p14="http://schemas.microsoft.com/office/powerpoint/2010/main" val="496588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3845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063" y="-71926"/>
            <a:ext cx="13432125" cy="7001852"/>
          </a:xfrm>
          <a:prstGeom prst="rect">
            <a:avLst/>
          </a:prstGeom>
        </p:spPr>
      </p:pic>
    </p:spTree>
    <p:extLst>
      <p:ext uri="{BB962C8B-B14F-4D97-AF65-F5344CB8AC3E}">
        <p14:creationId xmlns:p14="http://schemas.microsoft.com/office/powerpoint/2010/main" val="19444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431" y="-71926"/>
            <a:ext cx="13336861" cy="7001852"/>
          </a:xfrm>
          <a:prstGeom prst="rect">
            <a:avLst/>
          </a:prstGeom>
        </p:spPr>
      </p:pic>
    </p:spTree>
    <p:extLst>
      <p:ext uri="{BB962C8B-B14F-4D97-AF65-F5344CB8AC3E}">
        <p14:creationId xmlns:p14="http://schemas.microsoft.com/office/powerpoint/2010/main" val="315345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510" y="-162426"/>
            <a:ext cx="13213019" cy="7182852"/>
          </a:xfrm>
          <a:prstGeom prst="rect">
            <a:avLst/>
          </a:prstGeom>
        </p:spPr>
      </p:pic>
    </p:spTree>
    <p:extLst>
      <p:ext uri="{BB962C8B-B14F-4D97-AF65-F5344CB8AC3E}">
        <p14:creationId xmlns:p14="http://schemas.microsoft.com/office/powerpoint/2010/main" val="172736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8437" y="539750"/>
            <a:ext cx="6283127" cy="1061045"/>
          </a:xfrm>
          <a:prstGeom prst="rect">
            <a:avLst/>
          </a:prstGeom>
          <a:noFill/>
          <a:ln/>
        </p:spPr>
        <p:txBody>
          <a:bodyPr wrap="square" lIns="0" tIns="0" rIns="0" bIns="0" rtlCol="0" anchor="t"/>
          <a:lstStyle/>
          <a:p>
            <a:pPr>
              <a:lnSpc>
                <a:spcPts val="4167"/>
              </a:lnSpc>
            </a:pPr>
            <a:r>
              <a:rPr lang="en-US" sz="3333" dirty="0">
                <a:solidFill>
                  <a:schemeClr val="bg1"/>
                </a:solidFill>
              </a:rPr>
              <a:t>Software Implementation</a:t>
            </a:r>
            <a:endParaRPr lang="en-US" sz="3333" dirty="0"/>
          </a:p>
        </p:txBody>
      </p:sp>
      <p:sp>
        <p:nvSpPr>
          <p:cNvPr id="4" name="Text 1"/>
          <p:cNvSpPr/>
          <p:nvPr/>
        </p:nvSpPr>
        <p:spPr>
          <a:xfrm>
            <a:off x="668437" y="1887240"/>
            <a:ext cx="6283127" cy="1833563"/>
          </a:xfrm>
          <a:prstGeom prst="rect">
            <a:avLst/>
          </a:prstGeom>
          <a:noFill/>
          <a:ln/>
        </p:spPr>
        <p:txBody>
          <a:bodyPr wrap="square" lIns="0" tIns="0" rIns="0" bIns="0" rtlCol="0" anchor="t"/>
          <a:lstStyle/>
          <a:p>
            <a:pPr>
              <a:lnSpc>
                <a:spcPts val="2375"/>
              </a:lnSpc>
            </a:pPr>
            <a:r>
              <a:rPr lang="en-US" sz="1500" dirty="0">
                <a:solidFill>
                  <a:srgbClr val="E5E0DF"/>
                </a:solidFill>
                <a:latin typeface="Barlow" pitchFamily="34" charset="0"/>
                <a:ea typeface="Barlow" pitchFamily="34" charset="-122"/>
                <a:cs typeface="Barlow" pitchFamily="34" charset="-120"/>
              </a:rPr>
              <a:t>This presentation outlines a modern, efficient system for student admission and enrollment, leveraging Management Information Systems (MIS), cloud computing, Database Management Systems (DBMS), SQL, SOA implementation, and robust hardware infrastructure. The goal is to create a user-friendly, scalable, and secure platform that streamlines the entire process, from initial application to final enrollment.</a:t>
            </a:r>
            <a:endParaRPr lang="en-US" sz="1500" dirty="0"/>
          </a:p>
        </p:txBody>
      </p:sp>
      <p:sp>
        <p:nvSpPr>
          <p:cNvPr id="5" name="Text 2"/>
          <p:cNvSpPr/>
          <p:nvPr/>
        </p:nvSpPr>
        <p:spPr>
          <a:xfrm>
            <a:off x="668437" y="3935611"/>
            <a:ext cx="6283127" cy="1833563"/>
          </a:xfrm>
          <a:prstGeom prst="rect">
            <a:avLst/>
          </a:prstGeom>
          <a:noFill/>
          <a:ln/>
        </p:spPr>
        <p:txBody>
          <a:bodyPr wrap="square" lIns="0" tIns="0" rIns="0" bIns="0" rtlCol="0" anchor="t"/>
          <a:lstStyle/>
          <a:p>
            <a:pPr>
              <a:lnSpc>
                <a:spcPts val="2375"/>
              </a:lnSpc>
            </a:pPr>
            <a:r>
              <a:rPr lang="en-US" sz="1500" dirty="0">
                <a:solidFill>
                  <a:srgbClr val="E5E0DF"/>
                </a:solidFill>
                <a:latin typeface="Barlow" pitchFamily="34" charset="0"/>
                <a:ea typeface="Barlow" pitchFamily="34" charset="-122"/>
                <a:cs typeface="Barlow" pitchFamily="34" charset="-120"/>
              </a:rPr>
              <a:t>We will explore the key software components, database structure, and cloud-based architecture, focusing on how these elements work together to enhance data management, improve accessibility, and automate administrative tasks. Furthermore, we will delve into the critical hardware considerations necessary to support the system's performance and reliability.</a:t>
            </a:r>
            <a:endParaRPr lang="en-US" sz="1500" dirty="0"/>
          </a:p>
        </p:txBody>
      </p:sp>
      <p:sp>
        <p:nvSpPr>
          <p:cNvPr id="8" name="Text 4"/>
          <p:cNvSpPr/>
          <p:nvPr/>
        </p:nvSpPr>
        <p:spPr>
          <a:xfrm>
            <a:off x="1069479" y="5983982"/>
            <a:ext cx="2042617" cy="334169"/>
          </a:xfrm>
          <a:prstGeom prst="rect">
            <a:avLst/>
          </a:prstGeom>
          <a:noFill/>
          <a:ln/>
        </p:spPr>
        <p:txBody>
          <a:bodyPr wrap="none" lIns="0" tIns="0" rIns="0" bIns="0" rtlCol="0" anchor="t"/>
          <a:lstStyle/>
          <a:p>
            <a:pPr>
              <a:lnSpc>
                <a:spcPts val="2625"/>
              </a:lnSpc>
            </a:pPr>
            <a:endParaRPr lang="en-US" sz="1875" dirty="0"/>
          </a:p>
        </p:txBody>
      </p:sp>
    </p:spTree>
    <p:extLst>
      <p:ext uri="{BB962C8B-B14F-4D97-AF65-F5344CB8AC3E}">
        <p14:creationId xmlns:p14="http://schemas.microsoft.com/office/powerpoint/2010/main" val="205576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2905" y="-62400"/>
            <a:ext cx="13317809" cy="6982799"/>
          </a:xfrm>
          <a:prstGeom prst="rect">
            <a:avLst/>
          </a:prstGeom>
        </p:spPr>
      </p:pic>
    </p:spTree>
    <p:extLst>
      <p:ext uri="{BB962C8B-B14F-4D97-AF65-F5344CB8AC3E}">
        <p14:creationId xmlns:p14="http://schemas.microsoft.com/office/powerpoint/2010/main" val="260216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8141" y="-300558"/>
            <a:ext cx="13308282" cy="7459116"/>
          </a:xfrm>
          <a:prstGeom prst="rect">
            <a:avLst/>
          </a:prstGeom>
        </p:spPr>
      </p:pic>
    </p:spTree>
    <p:extLst>
      <p:ext uri="{BB962C8B-B14F-4D97-AF65-F5344CB8AC3E}">
        <p14:creationId xmlns:p14="http://schemas.microsoft.com/office/powerpoint/2010/main" val="3930777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431" y="-100505"/>
            <a:ext cx="13336861" cy="7059010"/>
          </a:xfrm>
          <a:prstGeom prst="rect">
            <a:avLst/>
          </a:prstGeom>
        </p:spPr>
      </p:pic>
    </p:spTree>
    <p:extLst>
      <p:ext uri="{BB962C8B-B14F-4D97-AF65-F5344CB8AC3E}">
        <p14:creationId xmlns:p14="http://schemas.microsoft.com/office/powerpoint/2010/main" val="1072294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957" y="-133847"/>
            <a:ext cx="13355914" cy="7125694"/>
          </a:xfrm>
          <a:prstGeom prst="rect">
            <a:avLst/>
          </a:prstGeom>
        </p:spPr>
      </p:pic>
    </p:spTree>
    <p:extLst>
      <p:ext uri="{BB962C8B-B14F-4D97-AF65-F5344CB8AC3E}">
        <p14:creationId xmlns:p14="http://schemas.microsoft.com/office/powerpoint/2010/main" val="257300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089" y="-479"/>
            <a:ext cx="13270177" cy="6858957"/>
          </a:xfrm>
          <a:prstGeom prst="rect">
            <a:avLst/>
          </a:prstGeom>
        </p:spPr>
      </p:pic>
    </p:spTree>
    <p:extLst>
      <p:ext uri="{BB962C8B-B14F-4D97-AF65-F5344CB8AC3E}">
        <p14:creationId xmlns:p14="http://schemas.microsoft.com/office/powerpoint/2010/main" val="3781922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